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2" r:id="rId2"/>
  </p:sldMasterIdLst>
  <p:sldIdLst>
    <p:sldId id="266" r:id="rId3"/>
    <p:sldId id="267" r:id="rId4"/>
    <p:sldId id="256" r:id="rId5"/>
    <p:sldId id="257" r:id="rId6"/>
    <p:sldId id="258" r:id="rId7"/>
    <p:sldId id="259" r:id="rId8"/>
    <p:sldId id="260" r:id="rId9"/>
    <p:sldId id="265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14" autoAdjust="0"/>
    <p:restoredTop sz="94660"/>
  </p:normalViewPr>
  <p:slideViewPr>
    <p:cSldViewPr snapToGrid="0">
      <p:cViewPr>
        <p:scale>
          <a:sx n="62" d="100"/>
          <a:sy n="62" d="100"/>
        </p:scale>
        <p:origin x="-630" y="-5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E1D1-8A04-4A97-9158-67ADBF261962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58FF-3BAC-4CB1-86CA-D89B21319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883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E1D1-8A04-4A97-9158-67ADBF261962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58FF-3BAC-4CB1-86CA-D89B21319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516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E1D1-8A04-4A97-9158-67ADBF261962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58FF-3BAC-4CB1-86CA-D89B213190D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5890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E1D1-8A04-4A97-9158-67ADBF261962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58FF-3BAC-4CB1-86CA-D89B21319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57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E1D1-8A04-4A97-9158-67ADBF261962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58FF-3BAC-4CB1-86CA-D89B213190D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33057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E1D1-8A04-4A97-9158-67ADBF261962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58FF-3BAC-4CB1-86CA-D89B21319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614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E1D1-8A04-4A97-9158-67ADBF261962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58FF-3BAC-4CB1-86CA-D89B21319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160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E1D1-8A04-4A97-9158-67ADBF261962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58FF-3BAC-4CB1-86CA-D89B21319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4063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4CC1957-02AD-4164-9165-9EF8FFEEE38C}" type="slidenum">
              <a:rPr kumimoji="0" lang="ru-RU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85901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C7745F4-55CB-4611-B8EE-7922E8BFA353}" type="slidenum">
              <a:rPr kumimoji="0" lang="ru-RU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9827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2BEE0C1-7FCB-4FE5-A68E-1C5D8AB126EE}" type="slidenum">
              <a:rPr kumimoji="0" lang="ru-RU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4644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E1D1-8A04-4A97-9158-67ADBF261962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58FF-3BAC-4CB1-86CA-D89B21319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5194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4CAC835-B731-4963-B717-25E4078D7820}" type="slidenum">
              <a:rPr kumimoji="0" lang="ru-RU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64807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6BCD938-4784-4C4E-889F-FEE1346BB610}" type="slidenum">
              <a:rPr kumimoji="0" lang="ru-RU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14577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0DBB9C-1065-4D35-9BF9-E119C4BA1C54}" type="slidenum">
              <a:rPr kumimoji="0" lang="ru-RU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45608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D703CE-39CE-4C9A-90F0-B47C230830AB}" type="slidenum">
              <a:rPr kumimoji="0" lang="ru-RU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7990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5AA377B-D843-49D7-97D6-8E6ABE67BEE4}" type="slidenum">
              <a:rPr kumimoji="0" lang="ru-RU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43046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568185F-8E0B-431D-A32D-B59D1821AC5A}" type="slidenum">
              <a:rPr kumimoji="0" lang="ru-RU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07659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3301109-F947-466E-AC47-CE9494A707EE}" type="slidenum">
              <a:rPr kumimoji="0" lang="ru-RU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71630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3301109-F947-466E-AC47-CE9494A707EE}" type="slidenum">
              <a:rPr kumimoji="0" lang="ru-RU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92851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3301109-F947-466E-AC47-CE9494A707EE}" type="slidenum">
              <a:rPr kumimoji="0" lang="ru-RU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09513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3301109-F947-466E-AC47-CE9494A707EE}" type="slidenum">
              <a:rPr kumimoji="0" lang="ru-RU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8759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E1D1-8A04-4A97-9158-67ADBF261962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58FF-3BAC-4CB1-86CA-D89B21319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7853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3301109-F947-466E-AC47-CE9494A707EE}" type="slidenum">
              <a:rPr kumimoji="0" lang="ru-RU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51756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C121678-166C-4B83-98BA-224C5B5BDEAE}" type="slidenum">
              <a:rPr kumimoji="0" lang="ru-RU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60918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C8F6D4C-8A3B-4B8A-8427-ED86D0C22453}" type="slidenum">
              <a:rPr kumimoji="0" lang="ru-RU" altLang="ru-RU" sz="1400" b="0" i="0" u="none" strike="noStrike" kern="1200" cap="none" spc="0" normalizeH="0" baseline="0" noProof="0" smtClean="0">
                <a:ln>
                  <a:noFill/>
                </a:ln>
                <a:solidFill>
                  <a:srgbClr val="33669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854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E1D1-8A04-4A97-9158-67ADBF261962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58FF-3BAC-4CB1-86CA-D89B21319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64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E1D1-8A04-4A97-9158-67ADBF261962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58FF-3BAC-4CB1-86CA-D89B21319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091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E1D1-8A04-4A97-9158-67ADBF261962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58FF-3BAC-4CB1-86CA-D89B21319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887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E1D1-8A04-4A97-9158-67ADBF261962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58FF-3BAC-4CB1-86CA-D89B21319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E1D1-8A04-4A97-9158-67ADBF261962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58FF-3BAC-4CB1-86CA-D89B21319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90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E1D1-8A04-4A97-9158-67ADBF261962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F58FF-3BAC-4CB1-86CA-D89B21319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963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3E1D1-8A04-4A97-9158-67ADBF261962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D0F58FF-3BAC-4CB1-86CA-D89B21319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142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3E1D1-8A04-4A97-9158-67ADBF261962}" type="datetimeFigureOut">
              <a:rPr lang="ru-RU" smtClean="0"/>
              <a:t>07.09.2021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D0F58FF-3BAC-4CB1-86CA-D89B213190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34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10503" y="163831"/>
            <a:ext cx="6677977" cy="123825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Название дисциплины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«Менеджмент»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502" y="1577360"/>
            <a:ext cx="6677977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226537" y="3962008"/>
            <a:ext cx="6661941" cy="1635125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24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Ф.И.О. преподавателя:</a:t>
            </a:r>
          </a:p>
          <a:p>
            <a:pPr algn="ctr">
              <a:defRPr/>
            </a:pPr>
            <a:r>
              <a:rPr lang="ru-RU" sz="24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Коршикова Марина Викторовна, к.э.н., доцент</a:t>
            </a:r>
          </a:p>
        </p:txBody>
      </p:sp>
    </p:spTree>
    <p:extLst>
      <p:ext uri="{BB962C8B-B14F-4D97-AF65-F5344CB8AC3E}">
        <p14:creationId xmlns:p14="http://schemas.microsoft.com/office/powerpoint/2010/main" val="585800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6185" y="170888"/>
            <a:ext cx="860473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Необходимым признаком любой сложной динамической системы – наличие в ней управления.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Элемент системы может  быть управляемым или сам управляет другими элементами. По этому признаку выделяют две подсистемы: управляющую и управляемую.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Управляемая подсистема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обьект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на который направлены управленческие воздействия в целях придания ему упорядоченности, т.е. такой формы развития, которая позволяет достичь намеченного результата. Она осуществляет процесс производства во всем его многообразии.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Управляющая подсистема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совокупность органов и отдельных работников, осуществляющих целенаправленное воздействие 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обьект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помощью технических средств управления.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419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8248" y="164123"/>
            <a:ext cx="8405446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5. Основные факторы, влияющие на становление и развитие менеджмента в российской экономике: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рыночного механизма и сочетание его с государственным регулированием;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изменения в структуре потребностей общества в продукции и услугах, ориентация менеджмента преимущественно на удовлетворение потребностей в предметах потребления;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обострение внутренней конкуренции вследствие ограниченности ресурсов и снижения спроса на традиционные отечественные продукты и услуги;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интернационализация конкуренции и связанная с этим принудительная адаптация к международным стандартам;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усиление социальных и экологических требований к деятельности организаций и учреждений, ориентация менеджмента на внешние факторы эффективности организаций;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возрастающая степень комплексности реализуемой продукции и услуг, диверсификация и кооперация организаций;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профессионализация менеджмента, повышение общественной значимости и оценки менеджмента, стремление к обучению и повышению профессиональной квалификации.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471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1480" y="763399"/>
            <a:ext cx="69646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Главной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курса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Менеджмент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является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формирование у студентов теоретических знаний  и практических навыков в области управления. Формирование у студентов системного представления об управлении на предприятиях, ориентированных на возможно более полное удовлетворение быстро меняющихся и все более разнообразных потребностей конкретных групп покупателей посредством рынка и получение на этой основе устойчивой прибыли и конкурентных преимуществ.</a:t>
            </a:r>
          </a:p>
        </p:txBody>
      </p:sp>
    </p:spTree>
    <p:extLst>
      <p:ext uri="{BB962C8B-B14F-4D97-AF65-F5344CB8AC3E}">
        <p14:creationId xmlns:p14="http://schemas.microsoft.com/office/powerpoint/2010/main" val="348410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28953"/>
            <a:ext cx="844061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1: Введение в науку управления.  </a:t>
            </a:r>
          </a:p>
          <a:p>
            <a:pPr algn="ctr"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Менеджмент: вид деятельности и система управления.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ПЛАН: 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1.Потребность и необходимость в деятельности человека. Содержание процесса управления.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2.Менеджмент в системе понятий рыночной экономики.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Менеджмент как самостоятельный вид профессиональной деятельности. Виды и уровни менеджмента.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Понятие и принципы построения и функционирования систем. Менеджмент как система управления.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Особенности Российского менеджмента.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265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957" y="293077"/>
            <a:ext cx="8721968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1.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Вся деятельность человека была бы не возможна если бы она не была организована, при этом каждая деятельность преследует определенную цель. Это показывает что управление (менеджмент) постоянно сопровождается деятельностью человека. В процессе производства требуется управление не только фабриками, заводами, но и средствами труда. </a:t>
            </a:r>
          </a:p>
          <a:p>
            <a:pPr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средствами труда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процесс непосредственного воздействия человека на предметы труда с помощью средств труда в целях получения необходимых результатов, т.е. сам процесс производства. При этом человек выступает как субъект управления, а средства труда как его объект.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Субъектом управления работниками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объединенными в коллективы требуется управление другими работниками входящими в аппарат управления.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 труда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управления работников служит информация, связи,  отношения и другие.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Обьектом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труда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отдельные лица или отдельные коллективы, а также определенные процессы (трудовые, финансовые весь потенциал предприятия)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Продуктом управления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упорядоченность системы достигаемая решениями (распоряжения, приказами, указаниями) направленными на достижения и выполнения конечных целей. 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Таким образом, 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это целенаправленное воздействие на коллектив, и отдельные лица для организации и координации их деятельности в процессе производства.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69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7569" y="335846"/>
            <a:ext cx="8604739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2.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упрощенном понимание менеджмент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это умение добиваться поставленной цели используя труд, интеллект и мотивы поведения людей. 	Менеджмент разработан в США. Это управление производством, совокупность принципов, методов и средств управления производством для обеспечения максимальной эффективности. Он включает в себя стратегическое управление, управление качеством, систему стимулирования работников, управление маркетингом.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от сообщительного слова менеджер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определенная категория людей, социальный слой тех кто осуществляет работу по управлению. С 30-х годов  эта деятельность превратилась в профессию, область знаний которая сконцентрирована в самостоятельную дисциплину.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профессиональный управляющий, представитель особой профессии прошедший специальную подготовку.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стандарт менеджера: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Всестороннее знание своего дела.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Квалифицированный управляющий.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Человек умеющий добиваться поставленной цели.</a:t>
            </a:r>
          </a:p>
          <a:p>
            <a:pPr algn="just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33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677" y="117693"/>
            <a:ext cx="8663354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культуре развитых стран понятие менеджмента часто совпадает с понятием бизнес.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Бизнес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деятельность направленная на получение прибыли путем создания и реализации определенной продукции или услуг.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тот, кто осуществляет бизнес, затевает новое дело, он вкладывает собственные средства в новое предприятия  и беря на себя личный риск. </a:t>
            </a: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Основные характерные черты менеджмента: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Основной вид управления присущий рыночной экономики.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Он основанный на экономических методах управления и ориентации на получение прибыли.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Управление  направленное на достижение эффективной организации труда постоянное повышение производственной деятельности труда и качества продукции.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Профессиональное управление, разработка нововведений, тактики и стратегии развития организации.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Система гибкого управления позволяющая своевременно перестраиваться гибко реагировать на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коньюктуру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рынка, а также на изменение условий конкурентной борьбы и социальных факторов развития.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Наука и искусство организации и координации совместной деятельности людей, умение работать с людьми.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025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6523" y="335846"/>
            <a:ext cx="8358553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3.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Менеджмент классифицируется по двум признакам: уровням (макро и микроэкономика) и сферам его функционирования.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Общий менеджмент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характерен для макроэкономики т.е. всей системе хозяйствования. Он включает три вида менеджмента: практический, инновационный и стратегический. </a:t>
            </a:r>
          </a:p>
          <a:p>
            <a:pPr algn="just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Практический менеджмент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распространяется на все сферы управления и включает в себя решение вопросов по выбору нововведений (или инноваций) и в первую очередь стратегическое планирование. Менеджмент охватывает три сферы: производство, финансы и сбыт.</a:t>
            </a:r>
          </a:p>
          <a:p>
            <a:pPr algn="just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Производственный менеджмент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сосредотачивается на микроэкономике (маркетинге) т.е. представляет собой процесс управления технологии  производства, т.е. технологический менеджмент. 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Выделяют следующие уровни менеджмента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высший;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средний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низший.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23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247650"/>
            <a:ext cx="7772400" cy="922338"/>
          </a:xfrm>
        </p:spPr>
        <p:txBody>
          <a:bodyPr/>
          <a:lstStyle/>
          <a:p>
            <a:r>
              <a:rPr lang="ru-RU" altLang="ru-RU" sz="3600" dirty="0">
                <a:solidFill>
                  <a:srgbClr val="002060"/>
                </a:solidFill>
              </a:rPr>
              <a:t>             Виды менеджмента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763713" y="1268413"/>
            <a:ext cx="5834062" cy="79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Общий менеджмент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 flipH="1" flipV="1">
            <a:off x="684213" y="2492375"/>
            <a:ext cx="2378075" cy="7921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Стратегический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менеджмент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6084888" y="2420938"/>
            <a:ext cx="2592387" cy="79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Инновационный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менеджмент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 flipV="1">
            <a:off x="611188" y="3573463"/>
            <a:ext cx="2376487" cy="622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Финансовый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менеджмент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6084888" y="3573463"/>
            <a:ext cx="2517775" cy="676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Маркетинговый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менеджмент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1331913" y="5516563"/>
            <a:ext cx="6408737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Кадровый менеджмент</a:t>
            </a: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1331913" y="4581525"/>
            <a:ext cx="6408737" cy="6762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Технологический менеджмент </a:t>
            </a: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 flipH="1" flipV="1">
            <a:off x="3563938" y="2420938"/>
            <a:ext cx="2162175" cy="79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Практический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менеджмент</a:t>
            </a:r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 flipH="1" flipV="1">
            <a:off x="3348038" y="3500438"/>
            <a:ext cx="2306637" cy="7921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Производственный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менеджмент</a:t>
            </a:r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2124075" y="24209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ru-RU" sz="18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8" name="AutoShape 48"/>
          <p:cNvSpPr>
            <a:spLocks noChangeArrowheads="1"/>
          </p:cNvSpPr>
          <p:nvPr/>
        </p:nvSpPr>
        <p:spPr bwMode="auto">
          <a:xfrm>
            <a:off x="4572000" y="2060575"/>
            <a:ext cx="360363" cy="360363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ru-RU" sz="18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9" name="AutoShape 49"/>
          <p:cNvSpPr>
            <a:spLocks noChangeArrowheads="1"/>
          </p:cNvSpPr>
          <p:nvPr/>
        </p:nvSpPr>
        <p:spPr bwMode="auto">
          <a:xfrm>
            <a:off x="1979613" y="2060575"/>
            <a:ext cx="360362" cy="433388"/>
          </a:xfrm>
          <a:prstGeom prst="downArrow">
            <a:avLst>
              <a:gd name="adj1" fmla="val 50000"/>
              <a:gd name="adj2" fmla="val 3006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ru-RU" sz="18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30" name="AutoShape 50"/>
          <p:cNvSpPr>
            <a:spLocks noChangeArrowheads="1"/>
          </p:cNvSpPr>
          <p:nvPr/>
        </p:nvSpPr>
        <p:spPr bwMode="auto">
          <a:xfrm>
            <a:off x="6948488" y="2060575"/>
            <a:ext cx="360362" cy="360363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ru-RU" sz="18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31" name="AutoShape 51"/>
          <p:cNvSpPr>
            <a:spLocks noChangeArrowheads="1"/>
          </p:cNvSpPr>
          <p:nvPr/>
        </p:nvSpPr>
        <p:spPr bwMode="auto">
          <a:xfrm>
            <a:off x="4427538" y="3141663"/>
            <a:ext cx="360362" cy="360362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ru-RU" sz="18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33" name="AutoShape 53"/>
          <p:cNvSpPr>
            <a:spLocks noChangeArrowheads="1"/>
          </p:cNvSpPr>
          <p:nvPr/>
        </p:nvSpPr>
        <p:spPr bwMode="auto">
          <a:xfrm>
            <a:off x="4356100" y="4292600"/>
            <a:ext cx="360363" cy="2889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ru-RU" sz="18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34" name="AutoShape 54"/>
          <p:cNvSpPr>
            <a:spLocks noChangeArrowheads="1"/>
          </p:cNvSpPr>
          <p:nvPr/>
        </p:nvSpPr>
        <p:spPr bwMode="auto">
          <a:xfrm>
            <a:off x="4427538" y="5300663"/>
            <a:ext cx="360362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ru-RU" sz="18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36" name="AutoShape 56"/>
          <p:cNvSpPr>
            <a:spLocks noChangeArrowheads="1"/>
          </p:cNvSpPr>
          <p:nvPr/>
        </p:nvSpPr>
        <p:spPr bwMode="auto">
          <a:xfrm>
            <a:off x="2843213" y="3716338"/>
            <a:ext cx="504825" cy="287337"/>
          </a:xfrm>
          <a:prstGeom prst="leftArrow">
            <a:avLst>
              <a:gd name="adj1" fmla="val 50000"/>
              <a:gd name="adj2" fmla="val 4392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ru-RU" sz="18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38" name="AutoShape 58"/>
          <p:cNvSpPr>
            <a:spLocks noChangeArrowheads="1"/>
          </p:cNvSpPr>
          <p:nvPr/>
        </p:nvSpPr>
        <p:spPr bwMode="auto">
          <a:xfrm>
            <a:off x="5724525" y="3716338"/>
            <a:ext cx="360363" cy="288925"/>
          </a:xfrm>
          <a:prstGeom prst="rightArrow">
            <a:avLst>
              <a:gd name="adj1" fmla="val 50000"/>
              <a:gd name="adj2" fmla="val 3118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ru-RU" sz="1800" b="0" i="0" u="none" strike="noStrike" kern="1200" cap="none" spc="0" normalizeH="0" baseline="0" noProof="0" smtClean="0">
              <a:ln>
                <a:noFill/>
              </a:ln>
              <a:solidFill>
                <a:srgbClr val="33669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166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6184" y="243403"/>
            <a:ext cx="8510953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4. Система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совокупность взаимосвязанных и регулярно взаимодействующих элементов или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обьектов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системы. 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Важнейшим свойством системы является ее – </a:t>
            </a:r>
            <a:r>
              <a:rPr lang="ru-RU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эмерджетность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т.е. свойство системы обладать чертами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нерписущими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ни одному из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обьединенных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ней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обьектов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отдельности. </a:t>
            </a:r>
          </a:p>
          <a:p>
            <a:pPr algn="just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Обьекты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из которых состоит система называются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элементами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Элементами называют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обьект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подлежащий дальнейшему делению на части. 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Некоторые совокупности элементов системы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функционирующине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определенной мере самостоятельно и имеющие минимальное число связей с другими самостоятельно функционирующими частями системы называются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подсистемой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Системы функционируют благодаря взаимодействию элементов, осуществляемых через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Связи бывают жесткими, не зависящими от времени и гибкими зависящими от времени.</a:t>
            </a:r>
          </a:p>
          <a:p>
            <a:pPr algn="just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Системы с жесткими связями называются стратегическими, а системы с гибкими связями динамическими.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361041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</TotalTime>
  <Words>354</Words>
  <Application>Microsoft Office PowerPoint</Application>
  <PresentationFormat>Экран (4:3)</PresentationFormat>
  <Paragraphs>80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Грань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Виды менеджмента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300</dc:creator>
  <cp:lastModifiedBy>Марина</cp:lastModifiedBy>
  <cp:revision>7</cp:revision>
  <dcterms:created xsi:type="dcterms:W3CDTF">2017-08-28T07:24:28Z</dcterms:created>
  <dcterms:modified xsi:type="dcterms:W3CDTF">2021-09-07T14:58:03Z</dcterms:modified>
</cp:coreProperties>
</file>